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6" r:id="rId4"/>
    <p:sldId id="258" r:id="rId5"/>
    <p:sldId id="277" r:id="rId6"/>
    <p:sldId id="259" r:id="rId7"/>
    <p:sldId id="278" r:id="rId8"/>
    <p:sldId id="279" r:id="rId9"/>
    <p:sldId id="280" r:id="rId10"/>
    <p:sldId id="281" r:id="rId11"/>
    <p:sldId id="282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Quattrocento Sans" panose="020B05020500000200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40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orient="horz" pos="4104">
          <p15:clr>
            <a:srgbClr val="A4A3A4"/>
          </p15:clr>
        </p15:guide>
        <p15:guide id="4" pos="7440">
          <p15:clr>
            <a:srgbClr val="A4A3A4"/>
          </p15:clr>
        </p15:guide>
        <p15:guide id="5" orient="horz" pos="1512">
          <p15:clr>
            <a:srgbClr val="A4A3A4"/>
          </p15:clr>
        </p15:guide>
        <p15:guide id="6" orient="horz" pos="2376">
          <p15:clr>
            <a:srgbClr val="A4A3A4"/>
          </p15:clr>
        </p15:guide>
        <p15:guide id="7" pos="4824">
          <p15:clr>
            <a:srgbClr val="A4A3A4"/>
          </p15:clr>
        </p15:guide>
        <p15:guide id="8" pos="2016">
          <p15:clr>
            <a:srgbClr val="A4A3A4"/>
          </p15:clr>
        </p15:guide>
        <p15:guide id="9" orient="horz" pos="1680">
          <p15:clr>
            <a:srgbClr val="A4A3A4"/>
          </p15:clr>
        </p15:guide>
        <p15:guide id="10" orient="horz" pos="1008">
          <p15:clr>
            <a:srgbClr val="A4A3A4"/>
          </p15:clr>
        </p15:guide>
        <p15:guide id="11" pos="408">
          <p15:clr>
            <a:srgbClr val="A4A3A4"/>
          </p15:clr>
        </p15:guide>
        <p15:guide id="12" orient="horz" pos="792">
          <p15:clr>
            <a:srgbClr val="A4A3A4"/>
          </p15:clr>
        </p15:guide>
        <p15:guide id="13" orient="horz" pos="2760">
          <p15:clr>
            <a:srgbClr val="A4A3A4"/>
          </p15:clr>
        </p15:guide>
        <p15:guide id="14" orient="horz" pos="3024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Gjw43+MhdihvROoKegsom6gnj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3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284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3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3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52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32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88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>
            <a:spLocks noGrp="1"/>
          </p:cNvSpPr>
          <p:nvPr>
            <p:ph type="pic" idx="2"/>
          </p:nvPr>
        </p:nvSpPr>
        <p:spPr>
          <a:xfrm>
            <a:off x="4689139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3"/>
          </p:nvPr>
        </p:nvSpPr>
        <p:spPr>
          <a:xfrm>
            <a:off x="1125882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8252396" y="2491272"/>
            <a:ext cx="2807036" cy="28046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1.xm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chart" Target="../charts/chart3.xml"/><Relationship Id="rId10" Type="http://schemas.openxmlformats.org/officeDocument/2006/relationships/image" Target="../media/image11.png"/><Relationship Id="rId4" Type="http://schemas.openxmlformats.org/officeDocument/2006/relationships/chart" Target="../charts/chart2.xml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CFF89-54A7-B882-A019-55388F752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4" b="669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6" name="Google Shape;96;p1"/>
          <p:cNvSpPr txBox="1"/>
          <p:nvPr/>
        </p:nvSpPr>
        <p:spPr>
          <a:xfrm>
            <a:off x="7051246" y="1493026"/>
            <a:ext cx="235939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</a:t>
            </a:r>
            <a:br>
              <a:rPr lang="en-US" sz="4400" b="1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400" b="1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 Analysis Project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179855" y="4298624"/>
            <a:ext cx="210217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BDA Course – Technion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Marina Klipach * Tamir Edelstein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8F46D-C911-30D0-4F31-7F146AFA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CFF89-54A7-B882-A019-55388F752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4" b="669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6" name="Google Shape;96;p1"/>
          <p:cNvSpPr txBox="1"/>
          <p:nvPr/>
        </p:nvSpPr>
        <p:spPr>
          <a:xfrm>
            <a:off x="6922636" y="2559376"/>
            <a:ext cx="2359398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bg1"/>
                </a:solidFill>
                <a:latin typeface="Century Gothic"/>
                <a:sym typeface="Century Gothic"/>
              </a:rPr>
              <a:t>YOU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179855" y="4298624"/>
            <a:ext cx="210217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BDA Course – Technion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Marina Klipach * Tamir Edelstein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1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1907454" y="6481180"/>
            <a:ext cx="2487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0" y="165381"/>
            <a:ext cx="1215623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0353F"/>
                </a:solidFill>
                <a:latin typeface="Century Gothic"/>
                <a:sym typeface="Century Gothic"/>
              </a:rPr>
              <a:t>Book Crossing Dataset</a:t>
            </a:r>
            <a:endParaRPr dirty="0"/>
          </a:p>
        </p:txBody>
      </p:sp>
      <p:sp>
        <p:nvSpPr>
          <p:cNvPr id="106" name="Google Shape;106;p2"/>
          <p:cNvSpPr txBox="1"/>
          <p:nvPr/>
        </p:nvSpPr>
        <p:spPr>
          <a:xfrm>
            <a:off x="1036948" y="941330"/>
            <a:ext cx="102389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6666"/>
                </a:solidFill>
                <a:latin typeface="Proxima Nova"/>
              </a:rPr>
              <a:t>The Book Crossing Dataset contains information about 278,858 users (anonymized but with demographic information) providing 1,149,780 ratings (explicit / implicit) about 271,379 books.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666666"/>
              </a:solidFill>
              <a:latin typeface="Proxima Nova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6666"/>
                </a:solidFill>
                <a:latin typeface="Proxima Nova"/>
                <a:sym typeface="Quattrocento Sans"/>
              </a:rPr>
              <a:t>The dataset was collected in August and September 2004.</a:t>
            </a:r>
            <a:endParaRPr sz="1800" dirty="0">
              <a:solidFill>
                <a:srgbClr val="666666"/>
              </a:solidFill>
              <a:latin typeface="Proxima Nova"/>
              <a:sym typeface="Quattrocento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8139E-B42A-CB03-ED30-C0B5655C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377" y="2818867"/>
            <a:ext cx="5300610" cy="3502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1206503" y="3529190"/>
            <a:ext cx="8318036" cy="55697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5842800" y="3214186"/>
            <a:ext cx="871823" cy="839712"/>
          </a:xfrm>
          <a:prstGeom prst="ellipse">
            <a:avLst/>
          </a:prstGeom>
          <a:solidFill>
            <a:srgbClr val="98A3A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875603" y="2907932"/>
            <a:ext cx="1317882" cy="1242516"/>
          </a:xfrm>
          <a:prstGeom prst="ellipse">
            <a:avLst/>
          </a:prstGeom>
          <a:solidFill>
            <a:srgbClr val="43CDD9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8363494" y="2331591"/>
            <a:ext cx="2367224" cy="2367218"/>
          </a:xfrm>
          <a:prstGeom prst="ellipse">
            <a:avLst/>
          </a:prstGeom>
          <a:solidFill>
            <a:srgbClr val="66718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9533945" y="4199309"/>
            <a:ext cx="0" cy="705734"/>
          </a:xfrm>
          <a:prstGeom prst="straightConnector1">
            <a:avLst/>
          </a:prstGeom>
          <a:noFill/>
          <a:ln w="19050" cap="flat" cmpd="sng">
            <a:solidFill>
              <a:srgbClr val="43CD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8471450" y="5601847"/>
            <a:ext cx="215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Tableau Desktop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400" b="0" i="0" u="none" strike="noStrike" cap="none" dirty="0">
              <a:solidFill>
                <a:srgbClr val="3035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8844064" y="4963173"/>
            <a:ext cx="13609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3CD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Analytics</a:t>
            </a:r>
            <a:endParaRPr/>
          </a:p>
        </p:txBody>
      </p:sp>
      <p:cxnSp>
        <p:nvCxnSpPr>
          <p:cNvPr id="114" name="Google Shape;114;p2"/>
          <p:cNvCxnSpPr/>
          <p:nvPr/>
        </p:nvCxnSpPr>
        <p:spPr>
          <a:xfrm>
            <a:off x="1987445" y="2768715"/>
            <a:ext cx="0" cy="705734"/>
          </a:xfrm>
          <a:prstGeom prst="straightConnector1">
            <a:avLst/>
          </a:prstGeom>
          <a:noFill/>
          <a:ln w="19050" cap="flat" cmpd="sng">
            <a:solidFill>
              <a:srgbClr val="3035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2"/>
          <p:cNvSpPr/>
          <p:nvPr/>
        </p:nvSpPr>
        <p:spPr>
          <a:xfrm>
            <a:off x="1569352" y="3185912"/>
            <a:ext cx="871823" cy="839712"/>
          </a:xfrm>
          <a:prstGeom prst="ellipse">
            <a:avLst/>
          </a:prstGeom>
          <a:solidFill>
            <a:srgbClr val="30353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310834" y="2066353"/>
            <a:ext cx="13695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3035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Import the CSV Data files</a:t>
            </a:r>
            <a:endParaRPr dirty="0"/>
          </a:p>
        </p:txBody>
      </p:sp>
      <p:cxnSp>
        <p:nvCxnSpPr>
          <p:cNvPr id="117" name="Google Shape;117;p2"/>
          <p:cNvCxnSpPr/>
          <p:nvPr/>
        </p:nvCxnSpPr>
        <p:spPr>
          <a:xfrm flipH="1">
            <a:off x="4108090" y="3685084"/>
            <a:ext cx="33165" cy="1121694"/>
          </a:xfrm>
          <a:prstGeom prst="straightConnector1">
            <a:avLst/>
          </a:prstGeom>
          <a:noFill/>
          <a:ln w="19050" cap="flat" cmpd="sng">
            <a:solidFill>
              <a:srgbClr val="66718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2"/>
          <p:cNvSpPr txBox="1"/>
          <p:nvPr/>
        </p:nvSpPr>
        <p:spPr>
          <a:xfrm>
            <a:off x="3119074" y="5575802"/>
            <a:ext cx="21513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Google Colab notebook</a:t>
            </a:r>
            <a:endParaRPr sz="1400" b="0" i="0" u="none" strike="noStrike" cap="none" dirty="0">
              <a:solidFill>
                <a:srgbClr val="3035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3026003" y="4905197"/>
            <a:ext cx="24239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66718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 and processes the Data</a:t>
            </a:r>
            <a:endParaRPr sz="1400" b="1" i="0" u="none" strike="noStrike" cap="none" dirty="0">
              <a:solidFill>
                <a:srgbClr val="66718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0" name="Google Shape;120;p2" descr="This is an icon of three human beings and a clock."/>
          <p:cNvGrpSpPr/>
          <p:nvPr/>
        </p:nvGrpSpPr>
        <p:grpSpPr>
          <a:xfrm>
            <a:off x="3961896" y="3398787"/>
            <a:ext cx="358718" cy="358717"/>
            <a:chOff x="3613150" y="3706813"/>
            <a:chExt cx="420688" cy="420687"/>
          </a:xfrm>
        </p:grpSpPr>
        <p:sp>
          <p:nvSpPr>
            <p:cNvPr id="121" name="Google Shape;121;p2"/>
            <p:cNvSpPr/>
            <p:nvPr/>
          </p:nvSpPr>
          <p:spPr>
            <a:xfrm>
              <a:off x="3613150" y="3930650"/>
              <a:ext cx="420688" cy="196850"/>
            </a:xfrm>
            <a:custGeom>
              <a:avLst/>
              <a:gdLst/>
              <a:ahLst/>
              <a:cxnLst/>
              <a:rect l="l" t="t" r="r" b="b"/>
              <a:pathLst>
                <a:path w="2048" h="960" extrusionOk="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784600" y="3768725"/>
              <a:ext cx="101600" cy="7461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736975" y="3706813"/>
              <a:ext cx="198438" cy="198437"/>
            </a:xfrm>
            <a:custGeom>
              <a:avLst/>
              <a:gdLst/>
              <a:ahLst/>
              <a:cxnLst/>
              <a:rect l="l" t="t" r="r" b="b"/>
              <a:pathLst>
                <a:path w="964" h="968" extrusionOk="0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24" name="Google Shape;124;p2"/>
          <p:cNvCxnSpPr/>
          <p:nvPr/>
        </p:nvCxnSpPr>
        <p:spPr>
          <a:xfrm>
            <a:off x="6295065" y="2768715"/>
            <a:ext cx="0" cy="705734"/>
          </a:xfrm>
          <a:prstGeom prst="straightConnector1">
            <a:avLst/>
          </a:prstGeom>
          <a:noFill/>
          <a:ln w="19050" cap="flat" cmpd="sng">
            <a:solidFill>
              <a:srgbClr val="98A3A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2"/>
          <p:cNvSpPr txBox="1"/>
          <p:nvPr/>
        </p:nvSpPr>
        <p:spPr>
          <a:xfrm>
            <a:off x="5183621" y="2281143"/>
            <a:ext cx="21513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Tableau Prep</a:t>
            </a:r>
            <a:endParaRPr sz="1400" dirty="0">
              <a:solidFill>
                <a:srgbClr val="3035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5270374" y="1947586"/>
            <a:ext cx="20645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8A3A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star scheme</a:t>
            </a:r>
            <a:endParaRPr dirty="0"/>
          </a:p>
        </p:txBody>
      </p:sp>
      <p:sp>
        <p:nvSpPr>
          <p:cNvPr id="127" name="Google Shape;127;p2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11907454" y="6481180"/>
            <a:ext cx="2487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4740666" y="165381"/>
            <a:ext cx="271067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Process</a:t>
            </a:r>
            <a:endParaRPr/>
          </a:p>
        </p:txBody>
      </p:sp>
      <p:pic>
        <p:nvPicPr>
          <p:cNvPr id="130" name="Google Shape;130;p2" descr="Database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9453" y="3232535"/>
            <a:ext cx="723707" cy="72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/>
          <p:nvPr/>
        </p:nvSpPr>
        <p:spPr>
          <a:xfrm>
            <a:off x="3715494" y="3213113"/>
            <a:ext cx="871823" cy="839712"/>
          </a:xfrm>
          <a:prstGeom prst="ellipse">
            <a:avLst/>
          </a:prstGeom>
          <a:solidFill>
            <a:srgbClr val="66718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2" name="Google Shape;132;p2" descr="Continuous Improvement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7302" y="31757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 descr="Presentation with pie char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6889" y="3007544"/>
            <a:ext cx="1015311" cy="101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 descr="Connections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8103" y="3265227"/>
            <a:ext cx="760397" cy="76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831940" y="1274702"/>
            <a:ext cx="2414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file</a:t>
            </a:r>
            <a:endParaRPr lang="en-US" dirty="0"/>
          </a:p>
        </p:txBody>
      </p:sp>
      <p:sp>
        <p:nvSpPr>
          <p:cNvPr id="144" name="Google Shape;144;p3"/>
          <p:cNvSpPr/>
          <p:nvPr/>
        </p:nvSpPr>
        <p:spPr>
          <a:xfrm>
            <a:off x="4509048" y="2905150"/>
            <a:ext cx="2930344" cy="3472192"/>
          </a:xfrm>
          <a:prstGeom prst="rect">
            <a:avLst/>
          </a:prstGeom>
          <a:gradFill>
            <a:gsLst>
              <a:gs pos="0">
                <a:srgbClr val="98A3AD"/>
              </a:gs>
              <a:gs pos="100000">
                <a:srgbClr val="98A3AD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5" name="Google Shape;145;p3"/>
          <p:cNvGrpSpPr/>
          <p:nvPr/>
        </p:nvGrpSpPr>
        <p:grpSpPr>
          <a:xfrm>
            <a:off x="4134066" y="1628312"/>
            <a:ext cx="3680308" cy="2453538"/>
            <a:chOff x="4064749" y="1192972"/>
            <a:chExt cx="4062503" cy="2708336"/>
          </a:xfrm>
        </p:grpSpPr>
        <p:graphicFrame>
          <p:nvGraphicFramePr>
            <p:cNvPr id="146" name="Google Shape;146;p3"/>
            <p:cNvGraphicFramePr/>
            <p:nvPr/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7" name="Google Shape;147;p3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8" name="Google Shape;148;p3"/>
          <p:cNvSpPr/>
          <p:nvPr/>
        </p:nvSpPr>
        <p:spPr>
          <a:xfrm>
            <a:off x="604084" y="2914221"/>
            <a:ext cx="2850820" cy="3471990"/>
          </a:xfrm>
          <a:prstGeom prst="rect">
            <a:avLst/>
          </a:prstGeom>
          <a:gradFill>
            <a:gsLst>
              <a:gs pos="0">
                <a:srgbClr val="30353F"/>
              </a:gs>
              <a:gs pos="100000">
                <a:srgbClr val="30353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9" name="Google Shape;149;p3"/>
          <p:cNvGrpSpPr/>
          <p:nvPr/>
        </p:nvGrpSpPr>
        <p:grpSpPr>
          <a:xfrm>
            <a:off x="323791" y="1867223"/>
            <a:ext cx="3680307" cy="2453539"/>
            <a:chOff x="-20046" y="1209049"/>
            <a:chExt cx="4062503" cy="2708336"/>
          </a:xfrm>
        </p:grpSpPr>
        <p:sp>
          <p:nvSpPr>
            <p:cNvPr id="150" name="Google Shape;150;p3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aphicFrame>
          <p:nvGraphicFramePr>
            <p:cNvPr id="151" name="Google Shape;151;p3"/>
            <p:cNvGraphicFramePr/>
            <p:nvPr>
              <p:extLst>
                <p:ext uri="{D42A27DB-BD31-4B8C-83A1-F6EECF244321}">
                  <p14:modId xmlns:p14="http://schemas.microsoft.com/office/powerpoint/2010/main" val="3115686322"/>
                </p:ext>
              </p:extLst>
            </p:nvPr>
          </p:nvGraphicFramePr>
          <p:xfrm>
            <a:off x="-20046" y="1209049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52" name="Google Shape;152;p3"/>
          <p:cNvSpPr txBox="1"/>
          <p:nvPr/>
        </p:nvSpPr>
        <p:spPr>
          <a:xfrm>
            <a:off x="954517" y="4081850"/>
            <a:ext cx="215463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Data 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Check Null 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Check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0353F"/>
              </a:solidFill>
              <a:latin typeface="Quattrocento Sans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8493536" y="2918298"/>
            <a:ext cx="2941946" cy="3447372"/>
          </a:xfrm>
          <a:prstGeom prst="rect">
            <a:avLst/>
          </a:prstGeom>
          <a:gradFill>
            <a:gsLst>
              <a:gs pos="0">
                <a:srgbClr val="BABABA"/>
              </a:gs>
              <a:gs pos="100000">
                <a:srgbClr val="BABABA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4" name="Google Shape;154;p3"/>
          <p:cNvGrpSpPr/>
          <p:nvPr/>
        </p:nvGrpSpPr>
        <p:grpSpPr>
          <a:xfrm>
            <a:off x="8085744" y="1628312"/>
            <a:ext cx="3680308" cy="2453538"/>
            <a:chOff x="8149543" y="1192972"/>
            <a:chExt cx="4062503" cy="2708336"/>
          </a:xfrm>
        </p:grpSpPr>
        <p:sp>
          <p:nvSpPr>
            <p:cNvPr id="155" name="Google Shape;155;p3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aphicFrame>
          <p:nvGraphicFramePr>
            <p:cNvPr id="156" name="Google Shape;156;p3"/>
            <p:cNvGraphicFramePr/>
            <p:nvPr/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57" name="Google Shape;157;p3"/>
          <p:cNvSpPr txBox="1"/>
          <p:nvPr/>
        </p:nvSpPr>
        <p:spPr>
          <a:xfrm>
            <a:off x="0" y="165381"/>
            <a:ext cx="12192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0353F"/>
                </a:solidFill>
                <a:latin typeface="Century Gothic"/>
                <a:sym typeface="Century Gothic"/>
              </a:rPr>
              <a:t>The data prep process</a:t>
            </a:r>
            <a:endParaRPr dirty="0"/>
          </a:p>
        </p:txBody>
      </p:sp>
      <p:sp>
        <p:nvSpPr>
          <p:cNvPr id="26" name="Google Shape;142;p3">
            <a:extLst>
              <a:ext uri="{FF2B5EF4-FFF2-40B4-BE49-F238E27FC236}">
                <a16:creationId xmlns:a16="http://schemas.microsoft.com/office/drawing/2014/main" id="{8F8E8427-D67E-6F08-5724-73BF21F3E38D}"/>
              </a:ext>
            </a:extLst>
          </p:cNvPr>
          <p:cNvSpPr txBox="1"/>
          <p:nvPr/>
        </p:nvSpPr>
        <p:spPr>
          <a:xfrm>
            <a:off x="4767158" y="1265400"/>
            <a:ext cx="2414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Books file</a:t>
            </a:r>
            <a:endParaRPr lang="en-US" dirty="0"/>
          </a:p>
        </p:txBody>
      </p:sp>
      <p:sp>
        <p:nvSpPr>
          <p:cNvPr id="27" name="Google Shape;142;p3">
            <a:extLst>
              <a:ext uri="{FF2B5EF4-FFF2-40B4-BE49-F238E27FC236}">
                <a16:creationId xmlns:a16="http://schemas.microsoft.com/office/drawing/2014/main" id="{78C79848-9AD4-F77B-68D7-A5CA085E5891}"/>
              </a:ext>
            </a:extLst>
          </p:cNvPr>
          <p:cNvSpPr txBox="1"/>
          <p:nvPr/>
        </p:nvSpPr>
        <p:spPr>
          <a:xfrm>
            <a:off x="8702376" y="1229578"/>
            <a:ext cx="24141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 file</a:t>
            </a:r>
            <a:endParaRPr lang="en-US" dirty="0"/>
          </a:p>
        </p:txBody>
      </p:sp>
      <p:pic>
        <p:nvPicPr>
          <p:cNvPr id="3" name="Graphic 2" descr="Books on shelf outline">
            <a:extLst>
              <a:ext uri="{FF2B5EF4-FFF2-40B4-BE49-F238E27FC236}">
                <a16:creationId xmlns:a16="http://schemas.microsoft.com/office/drawing/2014/main" id="{A03E647D-B628-1F6C-BB4A-A1EA4B11B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7019" y="2417752"/>
            <a:ext cx="914400" cy="914400"/>
          </a:xfrm>
          <a:prstGeom prst="rect">
            <a:avLst/>
          </a:prstGeom>
        </p:spPr>
      </p:pic>
      <p:pic>
        <p:nvPicPr>
          <p:cNvPr id="5" name="Graphic 4" descr="Rating Star with solid fill">
            <a:extLst>
              <a:ext uri="{FF2B5EF4-FFF2-40B4-BE49-F238E27FC236}">
                <a16:creationId xmlns:a16="http://schemas.microsoft.com/office/drawing/2014/main" id="{818FEBD3-7CF8-290C-8FC4-91E551D33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8481" y="2564009"/>
            <a:ext cx="862226" cy="862226"/>
          </a:xfrm>
          <a:prstGeom prst="rect">
            <a:avLst/>
          </a:prstGeom>
        </p:spPr>
      </p:pic>
      <p:pic>
        <p:nvPicPr>
          <p:cNvPr id="7" name="Graphic 6" descr="Teacher outline">
            <a:extLst>
              <a:ext uri="{FF2B5EF4-FFF2-40B4-BE49-F238E27FC236}">
                <a16:creationId xmlns:a16="http://schemas.microsoft.com/office/drawing/2014/main" id="{479F77BF-4825-40C3-3399-790CE609D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52237" y="2388124"/>
            <a:ext cx="914400" cy="914400"/>
          </a:xfrm>
          <a:prstGeom prst="rect">
            <a:avLst/>
          </a:prstGeom>
        </p:spPr>
      </p:pic>
      <p:sp>
        <p:nvSpPr>
          <p:cNvPr id="34" name="Google Shape;152;p3">
            <a:extLst>
              <a:ext uri="{FF2B5EF4-FFF2-40B4-BE49-F238E27FC236}">
                <a16:creationId xmlns:a16="http://schemas.microsoft.com/office/drawing/2014/main" id="{D3EA9DFA-1CF3-F13F-2C4D-16BA3E9E3A86}"/>
              </a:ext>
            </a:extLst>
          </p:cNvPr>
          <p:cNvSpPr txBox="1"/>
          <p:nvPr/>
        </p:nvSpPr>
        <p:spPr>
          <a:xfrm>
            <a:off x="4541858" y="4004471"/>
            <a:ext cx="3233392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Data 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Check Null 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Check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Drop Unnecessary columns.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Replace illogical books publication years.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Coping with the ISBN that doesn’t exist in a book table</a:t>
            </a:r>
            <a:br>
              <a:rPr lang="en-US" sz="1600" dirty="0">
                <a:solidFill>
                  <a:srgbClr val="30353F"/>
                </a:solidFill>
                <a:latin typeface="Quattrocento Sans"/>
              </a:rPr>
            </a:br>
            <a:r>
              <a:rPr lang="en-US" sz="1600" dirty="0">
                <a:solidFill>
                  <a:srgbClr val="30353F"/>
                </a:solidFill>
                <a:latin typeface="Quattrocento Sans"/>
              </a:rPr>
              <a:t> but exit in the rating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0353F"/>
              </a:solidFill>
              <a:latin typeface="Quattrocento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0353F"/>
              </a:solidFill>
              <a:latin typeface="Quattrocento Sans"/>
            </a:endParaRPr>
          </a:p>
        </p:txBody>
      </p:sp>
      <p:sp>
        <p:nvSpPr>
          <p:cNvPr id="36" name="Google Shape;152;p3">
            <a:extLst>
              <a:ext uri="{FF2B5EF4-FFF2-40B4-BE49-F238E27FC236}">
                <a16:creationId xmlns:a16="http://schemas.microsoft.com/office/drawing/2014/main" id="{2847846C-0335-096A-F774-A9AD7AEAA14C}"/>
              </a:ext>
            </a:extLst>
          </p:cNvPr>
          <p:cNvSpPr txBox="1"/>
          <p:nvPr/>
        </p:nvSpPr>
        <p:spPr>
          <a:xfrm>
            <a:off x="8493536" y="4013547"/>
            <a:ext cx="2941946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Data 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Split the Location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Check Null 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Check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Replace illogical users 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0353F"/>
                </a:solidFill>
                <a:latin typeface="Quattrocento Sans"/>
              </a:rPr>
              <a:t>Using Pycountry to identify the country of the registered users.   </a:t>
            </a:r>
          </a:p>
          <a:p>
            <a:endParaRPr lang="en-US" sz="1600" dirty="0">
              <a:solidFill>
                <a:srgbClr val="30353F"/>
              </a:solidFill>
              <a:latin typeface="Quattrocento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0353F"/>
              </a:solidFill>
              <a:latin typeface="Quattrocento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0353F"/>
              </a:solidFill>
              <a:latin typeface="Quattrocento San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F7DE07-91C8-48E8-33C2-46B2BFAE878C}"/>
              </a:ext>
            </a:extLst>
          </p:cNvPr>
          <p:cNvSpPr txBox="1"/>
          <p:nvPr/>
        </p:nvSpPr>
        <p:spPr>
          <a:xfrm>
            <a:off x="2744782" y="68209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Google Colab notebook</a:t>
            </a:r>
          </a:p>
          <a:p>
            <a:pPr algn="ctr"/>
            <a:r>
              <a:rPr lang="en-US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Spark </a:t>
            </a:r>
            <a:r>
              <a:rPr lang="en-US" dirty="0">
                <a:solidFill>
                  <a:schemeClr val="dk1"/>
                </a:solidFill>
                <a:latin typeface="Quattrocento Sans"/>
              </a:rPr>
              <a:t>environment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5424497" y="3086310"/>
            <a:ext cx="1317882" cy="1242516"/>
          </a:xfrm>
          <a:prstGeom prst="ellipse">
            <a:avLst/>
          </a:prstGeom>
          <a:solidFill>
            <a:srgbClr val="43CDD9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4912388" y="2509969"/>
            <a:ext cx="2367224" cy="2367218"/>
          </a:xfrm>
          <a:prstGeom prst="ellipse">
            <a:avLst/>
          </a:prstGeom>
          <a:solidFill>
            <a:srgbClr val="66718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5020344" y="5110922"/>
            <a:ext cx="215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Tableau Desktop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400" b="0" i="0" u="none" strike="noStrike" cap="none" dirty="0">
              <a:solidFill>
                <a:srgbClr val="3035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2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11907454" y="6481180"/>
            <a:ext cx="2487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4728099" y="1397491"/>
            <a:ext cx="271067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035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Analytics</a:t>
            </a:r>
            <a:endParaRPr dirty="0"/>
          </a:p>
        </p:txBody>
      </p:sp>
      <p:pic>
        <p:nvPicPr>
          <p:cNvPr id="133" name="Google Shape;133;p2" descr="Presentation with pie char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783" y="3185922"/>
            <a:ext cx="1015311" cy="1015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82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A017-C3FB-D87F-24CA-6F13A311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1" name="Google Shape;121;p4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6F4CE-DD25-249B-138A-28D1A0F0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1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3E022-BF50-D554-2FB4-ADA0567D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4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/>
            <a:ahLst/>
            <a:cxnLst/>
            <a:rect l="l" t="t" r="r" b="b"/>
            <a:pathLst>
              <a:path w="889463" h="1017114" extrusionOk="0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A3A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1D436-2F07-055F-587A-12BCDCC1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7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193</Words>
  <Application>Microsoft Office PowerPoint</Application>
  <PresentationFormat>Widescreen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Century Gothic</vt:lpstr>
      <vt:lpstr>Proxima Nova</vt:lpstr>
      <vt:lpstr>Arial</vt:lpstr>
      <vt:lpstr>Calibri</vt:lpstr>
      <vt:lpstr>Quattrocento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Tamir</dc:creator>
  <cp:lastModifiedBy>Tamir</cp:lastModifiedBy>
  <cp:revision>11</cp:revision>
  <dcterms:created xsi:type="dcterms:W3CDTF">2022-03-28T06:21:06Z</dcterms:created>
  <dcterms:modified xsi:type="dcterms:W3CDTF">2022-07-16T16:15:16Z</dcterms:modified>
</cp:coreProperties>
</file>